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5C36-9821-408B-A63D-E169C3B69266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C5CD9-C584-469E-BAA7-D63EE7F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7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5C36-9821-408B-A63D-E169C3B69266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C5CD9-C584-469E-BAA7-D63EE7F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0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5C36-9821-408B-A63D-E169C3B69266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C5CD9-C584-469E-BAA7-D63EE7F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7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5C36-9821-408B-A63D-E169C3B69266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C5CD9-C584-469E-BAA7-D63EE7F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5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5C36-9821-408B-A63D-E169C3B69266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C5CD9-C584-469E-BAA7-D63EE7F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2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5C36-9821-408B-A63D-E169C3B69266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C5CD9-C584-469E-BAA7-D63EE7F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3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5C36-9821-408B-A63D-E169C3B69266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C5CD9-C584-469E-BAA7-D63EE7F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5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5C36-9821-408B-A63D-E169C3B69266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C5CD9-C584-469E-BAA7-D63EE7F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4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5C36-9821-408B-A63D-E169C3B69266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C5CD9-C584-469E-BAA7-D63EE7F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6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5C36-9821-408B-A63D-E169C3B69266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C5CD9-C584-469E-BAA7-D63EE7F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8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5C36-9821-408B-A63D-E169C3B69266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C5CD9-C584-469E-BAA7-D63EE7F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8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5C36-9821-408B-A63D-E169C3B69266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C5CD9-C584-469E-BAA7-D63EE7F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7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46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Ninth Month: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lvl="1"/>
            <a:r>
              <a:rPr lang="en-US" dirty="0" smtClean="0"/>
              <a:t>Begins crawling</a:t>
            </a:r>
          </a:p>
          <a:p>
            <a:pPr lvl="1"/>
            <a:r>
              <a:rPr lang="en-US" dirty="0" smtClean="0"/>
              <a:t>Pulls up to standing position from sitting</a:t>
            </a:r>
          </a:p>
          <a:p>
            <a:pPr lvl="1"/>
            <a:r>
              <a:rPr lang="en-US" dirty="0" smtClean="0"/>
              <a:t>Sits for a prolonged time (10minutes)</a:t>
            </a:r>
          </a:p>
          <a:p>
            <a:pPr lvl="1"/>
            <a:r>
              <a:rPr lang="en-US" dirty="0" smtClean="0"/>
              <a:t>May develop a preference for use of one hand</a:t>
            </a:r>
          </a:p>
          <a:p>
            <a:pPr lvl="1"/>
            <a:r>
              <a:rPr lang="en-US" dirty="0" smtClean="0"/>
              <a:t>Uses thumb and index finger to pick up objects</a:t>
            </a:r>
          </a:p>
          <a:p>
            <a:pPr lvl="1"/>
            <a:r>
              <a:rPr lang="en-US" dirty="0" smtClean="0"/>
              <a:t>Responds to simple verbal commands</a:t>
            </a:r>
          </a:p>
          <a:p>
            <a:pPr lvl="1"/>
            <a:r>
              <a:rPr lang="en-US" dirty="0" smtClean="0"/>
              <a:t>Comprehends "no </a:t>
            </a:r>
            <a:r>
              <a:rPr lang="en-US" dirty="0" err="1" smtClean="0"/>
              <a:t>no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Increased interest in pleasing parents</a:t>
            </a:r>
          </a:p>
          <a:p>
            <a:pPr lvl="1"/>
            <a:r>
              <a:rPr lang="en-US" dirty="0" smtClean="0"/>
              <a:t>Puts arms in front of face to avoid having it washed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04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Tenth Month: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Goes from stomach to sitting position</a:t>
            </a:r>
          </a:p>
          <a:p>
            <a:pPr lvl="1"/>
            <a:r>
              <a:rPr lang="en-US" dirty="0" smtClean="0"/>
              <a:t>Sits by falling down</a:t>
            </a:r>
          </a:p>
          <a:p>
            <a:pPr lvl="1"/>
            <a:r>
              <a:rPr lang="en-US" dirty="0" smtClean="0"/>
              <a:t>Recovers balance easily while sitting</a:t>
            </a:r>
          </a:p>
          <a:p>
            <a:pPr lvl="1"/>
            <a:r>
              <a:rPr lang="en-US" dirty="0" smtClean="0"/>
              <a:t>Lifts one foot to take a step while standing</a:t>
            </a:r>
          </a:p>
          <a:p>
            <a:pPr lvl="1"/>
            <a:r>
              <a:rPr lang="en-US" dirty="0" smtClean="0"/>
              <a:t>Comprehends "bye-bye"</a:t>
            </a:r>
          </a:p>
          <a:p>
            <a:pPr lvl="1"/>
            <a:r>
              <a:rPr lang="en-US" dirty="0" smtClean="0"/>
              <a:t>Says "dada" or "mama" with meaning</a:t>
            </a:r>
          </a:p>
          <a:p>
            <a:pPr lvl="1"/>
            <a:r>
              <a:rPr lang="en-US" dirty="0" smtClean="0"/>
              <a:t>Says one other word beside "mama" and "dada" (hi, bye, no, go)</a:t>
            </a:r>
          </a:p>
          <a:p>
            <a:pPr lvl="1"/>
            <a:r>
              <a:rPr lang="en-US" dirty="0" smtClean="0"/>
              <a:t>Waves bye</a:t>
            </a:r>
          </a:p>
          <a:p>
            <a:pPr lvl="1"/>
            <a:r>
              <a:rPr lang="en-US" dirty="0" smtClean="0"/>
              <a:t>Object permanence begins to develop</a:t>
            </a:r>
          </a:p>
          <a:p>
            <a:pPr lvl="1"/>
            <a:r>
              <a:rPr lang="en-US" dirty="0" smtClean="0"/>
              <a:t>Repeats actions that attract attention</a:t>
            </a:r>
          </a:p>
          <a:p>
            <a:pPr lvl="1"/>
            <a:r>
              <a:rPr lang="en-US" dirty="0" smtClean="0"/>
              <a:t>Plays interactive games such a "pat-a-cake"</a:t>
            </a:r>
          </a:p>
          <a:p>
            <a:pPr lvl="1"/>
            <a:r>
              <a:rPr lang="en-US" dirty="0" smtClean="0"/>
              <a:t>Enjoys being read to and follows pictures in books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06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Eleventh Month: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Walks holding on to furniture or other objects</a:t>
            </a:r>
          </a:p>
          <a:p>
            <a:pPr lvl="1"/>
            <a:r>
              <a:rPr lang="en-US" dirty="0" smtClean="0"/>
              <a:t>Places one object after another into a container</a:t>
            </a:r>
          </a:p>
          <a:p>
            <a:pPr lvl="1"/>
            <a:r>
              <a:rPr lang="en-US" dirty="0" smtClean="0"/>
              <a:t>Reaches back to pick up an object when sitting</a:t>
            </a:r>
          </a:p>
          <a:p>
            <a:pPr lvl="1"/>
            <a:r>
              <a:rPr lang="en-US" dirty="0" smtClean="0"/>
              <a:t>Explores objects more thoroughly </a:t>
            </a:r>
          </a:p>
          <a:p>
            <a:pPr lvl="1"/>
            <a:r>
              <a:rPr lang="en-US" dirty="0" smtClean="0"/>
              <a:t>Able to manipulate objects out of tight fitting spaces</a:t>
            </a:r>
          </a:p>
          <a:p>
            <a:pPr lvl="1"/>
            <a:r>
              <a:rPr lang="en-US" dirty="0" smtClean="0"/>
              <a:t>Rolls a ball when asked </a:t>
            </a:r>
          </a:p>
          <a:p>
            <a:pPr lvl="1"/>
            <a:r>
              <a:rPr lang="en-US" dirty="0" smtClean="0"/>
              <a:t>Becomes excited when a task is mastered </a:t>
            </a:r>
          </a:p>
          <a:p>
            <a:pPr lvl="1"/>
            <a:r>
              <a:rPr lang="en-US" dirty="0" smtClean="0"/>
              <a:t>Acts frustrated when restricted</a:t>
            </a:r>
          </a:p>
          <a:p>
            <a:pPr lvl="1"/>
            <a:r>
              <a:rPr lang="en-US" dirty="0" smtClean="0"/>
              <a:t>Shakes head for "no"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07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Twelfth Month: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en-US" dirty="0" smtClean="0"/>
              <a:t>Walks with one hand held</a:t>
            </a:r>
          </a:p>
          <a:p>
            <a:pPr lvl="1"/>
            <a:r>
              <a:rPr lang="en-US" dirty="0" smtClean="0"/>
              <a:t>May stand alone and attempt first steps alone</a:t>
            </a:r>
          </a:p>
          <a:p>
            <a:pPr lvl="1"/>
            <a:r>
              <a:rPr lang="en-US" dirty="0" smtClean="0"/>
              <a:t>Sits down from standing position without help</a:t>
            </a:r>
          </a:p>
          <a:p>
            <a:pPr lvl="1"/>
            <a:r>
              <a:rPr lang="en-US" dirty="0" smtClean="0"/>
              <a:t>Attempts to build two block tower but may fail</a:t>
            </a:r>
          </a:p>
          <a:p>
            <a:pPr lvl="1"/>
            <a:r>
              <a:rPr lang="en-US" dirty="0" smtClean="0"/>
              <a:t>Turns pages in a book</a:t>
            </a:r>
          </a:p>
          <a:p>
            <a:pPr lvl="1"/>
            <a:r>
              <a:rPr lang="en-US" dirty="0" smtClean="0"/>
              <a:t>Follows rapidly moving objects</a:t>
            </a:r>
          </a:p>
          <a:p>
            <a:pPr lvl="1"/>
            <a:r>
              <a:rPr lang="en-US" dirty="0" smtClean="0"/>
              <a:t>Says three or more words other than "mama" or "dada"</a:t>
            </a:r>
          </a:p>
          <a:p>
            <a:pPr lvl="1"/>
            <a:r>
              <a:rPr lang="en-US" dirty="0" smtClean="0"/>
              <a:t>Comprehends the meaning of several words</a:t>
            </a:r>
          </a:p>
          <a:p>
            <a:pPr lvl="1"/>
            <a:r>
              <a:rPr lang="en-US" dirty="0" smtClean="0"/>
              <a:t>Repeats the same words over &amp; over again</a:t>
            </a:r>
          </a:p>
          <a:p>
            <a:pPr lvl="1"/>
            <a:r>
              <a:rPr lang="en-US" dirty="0" smtClean="0"/>
              <a:t>Imitates sounds, such as the sounds dogs and cats make</a:t>
            </a:r>
          </a:p>
          <a:p>
            <a:pPr lvl="1"/>
            <a:r>
              <a:rPr lang="en-US" dirty="0" smtClean="0"/>
              <a:t>Recognizes objects by name</a:t>
            </a:r>
          </a:p>
          <a:p>
            <a:pPr lvl="1"/>
            <a:r>
              <a:rPr lang="en-US" dirty="0" smtClean="0"/>
              <a:t>Understands simple verbal commands</a:t>
            </a:r>
          </a:p>
          <a:p>
            <a:pPr lvl="1"/>
            <a:r>
              <a:rPr lang="en-US" dirty="0" smtClean="0"/>
              <a:t>Shows affection</a:t>
            </a:r>
          </a:p>
          <a:p>
            <a:pPr lvl="1"/>
            <a:r>
              <a:rPr lang="en-US" dirty="0" smtClean="0"/>
              <a:t>Shows independence in familiar surrounding</a:t>
            </a:r>
          </a:p>
          <a:p>
            <a:pPr lvl="1"/>
            <a:r>
              <a:rPr lang="en-US" dirty="0" smtClean="0"/>
              <a:t>Clings to parents in strange situation</a:t>
            </a:r>
          </a:p>
          <a:p>
            <a:pPr lvl="1"/>
            <a:r>
              <a:rPr lang="en-US" dirty="0" smtClean="0"/>
              <a:t>Searches for object where it was last seen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9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First Month: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Can lift head momentarily </a:t>
            </a:r>
          </a:p>
          <a:p>
            <a:pPr lvl="1"/>
            <a:r>
              <a:rPr lang="en-US" dirty="0" smtClean="0"/>
              <a:t>Turns head from side to side when lying on back</a:t>
            </a:r>
          </a:p>
          <a:p>
            <a:pPr lvl="1"/>
            <a:r>
              <a:rPr lang="en-US" dirty="0" smtClean="0"/>
              <a:t>Hands stay clenched</a:t>
            </a:r>
          </a:p>
          <a:p>
            <a:pPr lvl="1"/>
            <a:r>
              <a:rPr lang="en-US" dirty="0" smtClean="0"/>
              <a:t>Strong grasp reflex present</a:t>
            </a:r>
          </a:p>
          <a:p>
            <a:pPr lvl="1"/>
            <a:r>
              <a:rPr lang="en-US" dirty="0" smtClean="0"/>
              <a:t>Looks and follows object moving in front of them in range of 45 degrees</a:t>
            </a:r>
          </a:p>
          <a:p>
            <a:pPr lvl="1"/>
            <a:r>
              <a:rPr lang="en-US" dirty="0" smtClean="0"/>
              <a:t>Sees black and white patterns</a:t>
            </a:r>
          </a:p>
          <a:p>
            <a:pPr lvl="1"/>
            <a:r>
              <a:rPr lang="en-US" dirty="0" smtClean="0"/>
              <a:t>Quiets when a voice is heard</a:t>
            </a:r>
          </a:p>
          <a:p>
            <a:pPr lvl="1"/>
            <a:r>
              <a:rPr lang="en-US" dirty="0" smtClean="0"/>
              <a:t>Cries to express displeasure</a:t>
            </a:r>
          </a:p>
          <a:p>
            <a:pPr lvl="1"/>
            <a:r>
              <a:rPr lang="en-US" dirty="0" smtClean="0"/>
              <a:t>Makes throaty sounds</a:t>
            </a:r>
          </a:p>
          <a:p>
            <a:pPr lvl="1"/>
            <a:r>
              <a:rPr lang="en-US" dirty="0" smtClean="0"/>
              <a:t>Looks intently at parents when they talk to him/her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8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Second Month: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Lifts head almost 45 degrees when lying on stomach </a:t>
            </a:r>
          </a:p>
          <a:p>
            <a:pPr lvl="1"/>
            <a:r>
              <a:rPr lang="en-US" dirty="0" smtClean="0"/>
              <a:t>Head bobs forward when held in sitting position</a:t>
            </a:r>
          </a:p>
          <a:p>
            <a:pPr lvl="1"/>
            <a:r>
              <a:rPr lang="en-US" dirty="0" smtClean="0"/>
              <a:t>Grasp reflex decreases</a:t>
            </a:r>
          </a:p>
          <a:p>
            <a:pPr lvl="1"/>
            <a:r>
              <a:rPr lang="en-US" dirty="0" smtClean="0"/>
              <a:t>Follows dangling objects with eyes</a:t>
            </a:r>
          </a:p>
          <a:p>
            <a:pPr lvl="1"/>
            <a:r>
              <a:rPr lang="en-US" dirty="0" smtClean="0"/>
              <a:t>Visually searches for sounds</a:t>
            </a:r>
          </a:p>
          <a:p>
            <a:pPr lvl="1"/>
            <a:r>
              <a:rPr lang="en-US" dirty="0" smtClean="0"/>
              <a:t>Makes noises other than crying </a:t>
            </a:r>
          </a:p>
          <a:p>
            <a:pPr lvl="1"/>
            <a:r>
              <a:rPr lang="en-US" dirty="0" smtClean="0"/>
              <a:t>Cries become distinctive (wet, hungry, etc.) </a:t>
            </a:r>
          </a:p>
          <a:p>
            <a:pPr lvl="1"/>
            <a:r>
              <a:rPr lang="en-US" dirty="0" smtClean="0"/>
              <a:t>Vocalizes to familiar voices</a:t>
            </a:r>
          </a:p>
          <a:p>
            <a:pPr lvl="1"/>
            <a:r>
              <a:rPr lang="en-US" dirty="0" smtClean="0"/>
              <a:t>Social smile demonstrated in response to various stimuli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4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Third Month: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en-US" dirty="0" smtClean="0"/>
              <a:t>Begins to bear partial weight on both legs when held in a standing position</a:t>
            </a:r>
          </a:p>
          <a:p>
            <a:pPr lvl="1"/>
            <a:r>
              <a:rPr lang="en-US" dirty="0" smtClean="0"/>
              <a:t>Able to hold head up when sitting but still bobs forward</a:t>
            </a:r>
          </a:p>
          <a:p>
            <a:pPr lvl="1"/>
            <a:r>
              <a:rPr lang="en-US" dirty="0" smtClean="0"/>
              <a:t>When lying on stomach can raise head and shoulders between 45 and 90 degrees</a:t>
            </a:r>
          </a:p>
          <a:p>
            <a:pPr lvl="1"/>
            <a:r>
              <a:rPr lang="en-US" dirty="0" smtClean="0"/>
              <a:t>Bears weight on forearms</a:t>
            </a:r>
          </a:p>
          <a:p>
            <a:pPr lvl="1"/>
            <a:r>
              <a:rPr lang="en-US" dirty="0" smtClean="0"/>
              <a:t>Grasp reflex absent </a:t>
            </a:r>
          </a:p>
          <a:p>
            <a:pPr lvl="1"/>
            <a:r>
              <a:rPr lang="en-US" dirty="0" smtClean="0"/>
              <a:t>Holds objects but does not reach for them</a:t>
            </a:r>
          </a:p>
          <a:p>
            <a:pPr lvl="1"/>
            <a:r>
              <a:rPr lang="en-US" dirty="0" smtClean="0"/>
              <a:t>Clutches own hands and pulls at blankets and clothes</a:t>
            </a:r>
          </a:p>
          <a:p>
            <a:pPr lvl="1"/>
            <a:r>
              <a:rPr lang="en-US" dirty="0" smtClean="0"/>
              <a:t>Follows objects 180 degrees</a:t>
            </a:r>
          </a:p>
          <a:p>
            <a:pPr lvl="1"/>
            <a:r>
              <a:rPr lang="en-US" dirty="0" smtClean="0"/>
              <a:t>Locates sound by turning head and looking in the same direction</a:t>
            </a:r>
          </a:p>
          <a:p>
            <a:pPr lvl="1"/>
            <a:r>
              <a:rPr lang="en-US" dirty="0" smtClean="0"/>
              <a:t>Squeals, coos, babbles, and chuckles </a:t>
            </a:r>
          </a:p>
          <a:p>
            <a:pPr lvl="1"/>
            <a:r>
              <a:rPr lang="en-US" dirty="0" smtClean="0"/>
              <a:t>"Talks" when spoken to</a:t>
            </a:r>
          </a:p>
          <a:p>
            <a:pPr lvl="1"/>
            <a:r>
              <a:rPr lang="en-US" dirty="0" smtClean="0"/>
              <a:t>Recognizes faces, voices, and objects</a:t>
            </a:r>
          </a:p>
          <a:p>
            <a:pPr lvl="1"/>
            <a:r>
              <a:rPr lang="en-US" dirty="0" smtClean="0"/>
              <a:t>Smiles when he/she sees familiar people, and engages in play with them</a:t>
            </a:r>
          </a:p>
          <a:p>
            <a:pPr lvl="1"/>
            <a:r>
              <a:rPr lang="en-US" dirty="0" smtClean="0"/>
              <a:t>Shows awareness to strange situations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7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Fourth Month: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Drooling begins</a:t>
            </a:r>
          </a:p>
          <a:p>
            <a:pPr lvl="1"/>
            <a:r>
              <a:rPr lang="en-US" dirty="0" smtClean="0"/>
              <a:t>Good head control</a:t>
            </a:r>
          </a:p>
          <a:p>
            <a:pPr lvl="1"/>
            <a:r>
              <a:rPr lang="en-US" dirty="0" smtClean="0"/>
              <a:t>Sits with support</a:t>
            </a:r>
          </a:p>
          <a:p>
            <a:pPr lvl="1"/>
            <a:r>
              <a:rPr lang="en-US" dirty="0" smtClean="0"/>
              <a:t>Bears some weight on legs when held upright </a:t>
            </a:r>
          </a:p>
          <a:p>
            <a:pPr lvl="1"/>
            <a:r>
              <a:rPr lang="en-US" dirty="0" smtClean="0"/>
              <a:t>Raises head and chest off surface to a 90 degree angle</a:t>
            </a:r>
          </a:p>
          <a:p>
            <a:pPr lvl="1"/>
            <a:r>
              <a:rPr lang="en-US" dirty="0" smtClean="0"/>
              <a:t>Rolls from back to side</a:t>
            </a:r>
          </a:p>
          <a:p>
            <a:pPr lvl="1"/>
            <a:r>
              <a:rPr lang="en-US" dirty="0" smtClean="0"/>
              <a:t>Explores and plays with hands</a:t>
            </a:r>
          </a:p>
          <a:p>
            <a:pPr lvl="1"/>
            <a:r>
              <a:rPr lang="en-US" dirty="0" smtClean="0"/>
              <a:t>Tries to reach for objects but overshoots </a:t>
            </a:r>
          </a:p>
          <a:p>
            <a:pPr lvl="1"/>
            <a:r>
              <a:rPr lang="en-US" dirty="0" smtClean="0"/>
              <a:t>Grasps objects with both hands </a:t>
            </a:r>
          </a:p>
          <a:p>
            <a:pPr lvl="1"/>
            <a:r>
              <a:rPr lang="en-US" dirty="0" smtClean="0"/>
              <a:t>Eye-hand coordination begins </a:t>
            </a:r>
          </a:p>
          <a:p>
            <a:pPr lvl="1"/>
            <a:r>
              <a:rPr lang="en-US" dirty="0" smtClean="0"/>
              <a:t>Makes consonant sounds </a:t>
            </a:r>
          </a:p>
          <a:p>
            <a:pPr lvl="1"/>
            <a:r>
              <a:rPr lang="en-US" dirty="0" smtClean="0"/>
              <a:t>Laughs </a:t>
            </a:r>
          </a:p>
          <a:p>
            <a:pPr lvl="1"/>
            <a:r>
              <a:rPr lang="en-US" dirty="0" smtClean="0"/>
              <a:t>Enjoys being rocked, bounced or swung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1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Fifth Month: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Signs of teething begin</a:t>
            </a:r>
          </a:p>
          <a:p>
            <a:pPr lvl="1"/>
            <a:r>
              <a:rPr lang="en-US" dirty="0" smtClean="0"/>
              <a:t>Holds head up when sitting</a:t>
            </a:r>
          </a:p>
          <a:p>
            <a:pPr lvl="1"/>
            <a:r>
              <a:rPr lang="en-US" dirty="0" smtClean="0"/>
              <a:t>Rolls from stomach to back</a:t>
            </a:r>
          </a:p>
          <a:p>
            <a:pPr lvl="1"/>
            <a:r>
              <a:rPr lang="en-US" dirty="0" smtClean="0"/>
              <a:t>When lying on back puts feet to mouth</a:t>
            </a:r>
          </a:p>
          <a:p>
            <a:pPr lvl="1"/>
            <a:r>
              <a:rPr lang="en-US" dirty="0" smtClean="0"/>
              <a:t>Voluntarily grasps and holds objects</a:t>
            </a:r>
          </a:p>
          <a:p>
            <a:pPr lvl="1"/>
            <a:r>
              <a:rPr lang="en-US" dirty="0" smtClean="0"/>
              <a:t>Plays with toes</a:t>
            </a:r>
          </a:p>
          <a:p>
            <a:pPr lvl="1"/>
            <a:r>
              <a:rPr lang="en-US" dirty="0" smtClean="0"/>
              <a:t>Takes objects directly to mouth</a:t>
            </a:r>
          </a:p>
          <a:p>
            <a:pPr lvl="1"/>
            <a:r>
              <a:rPr lang="en-US" dirty="0" smtClean="0"/>
              <a:t>Watches objects that are dropped</a:t>
            </a:r>
          </a:p>
          <a:p>
            <a:pPr lvl="1"/>
            <a:r>
              <a:rPr lang="en-US" dirty="0" smtClean="0"/>
              <a:t>Says "ah-goo" or similar vowel-consonant combinations</a:t>
            </a:r>
          </a:p>
          <a:p>
            <a:pPr lvl="1"/>
            <a:r>
              <a:rPr lang="en-US" dirty="0" smtClean="0"/>
              <a:t>Smiles at mirror image</a:t>
            </a:r>
          </a:p>
          <a:p>
            <a:pPr lvl="1"/>
            <a:r>
              <a:rPr lang="en-US" dirty="0" smtClean="0"/>
              <a:t>Gets upset if you take a toy away</a:t>
            </a:r>
          </a:p>
          <a:p>
            <a:pPr lvl="1"/>
            <a:r>
              <a:rPr lang="en-US" dirty="0" smtClean="0"/>
              <a:t>Can tell family and strangers apart</a:t>
            </a:r>
          </a:p>
          <a:p>
            <a:pPr lvl="1"/>
            <a:r>
              <a:rPr lang="en-US" dirty="0" smtClean="0"/>
              <a:t>Begins to discover parts of his/her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4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Sixth Month: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Chewing and biting occur</a:t>
            </a:r>
          </a:p>
          <a:p>
            <a:pPr lvl="1"/>
            <a:r>
              <a:rPr lang="en-US" dirty="0" smtClean="0"/>
              <a:t>When on stomach can lift chest and part of stomach off the surface bearing weight on hands</a:t>
            </a:r>
          </a:p>
          <a:p>
            <a:pPr lvl="1"/>
            <a:r>
              <a:rPr lang="en-US" dirty="0" smtClean="0"/>
              <a:t>Lifts head when pulled to a sitting position</a:t>
            </a:r>
          </a:p>
          <a:p>
            <a:pPr lvl="1"/>
            <a:r>
              <a:rPr lang="en-US" dirty="0" smtClean="0"/>
              <a:t>Rolls from back to stomach</a:t>
            </a:r>
          </a:p>
          <a:p>
            <a:pPr lvl="1"/>
            <a:r>
              <a:rPr lang="en-US" dirty="0" smtClean="0"/>
              <a:t>Bears majority of weight when being held in a standing position</a:t>
            </a:r>
          </a:p>
          <a:p>
            <a:pPr lvl="1"/>
            <a:r>
              <a:rPr lang="en-US" dirty="0" smtClean="0"/>
              <a:t>Grasps and controls small objects</a:t>
            </a:r>
          </a:p>
          <a:p>
            <a:pPr lvl="1"/>
            <a:r>
              <a:rPr lang="en-US" dirty="0" smtClean="0"/>
              <a:t>Holds bottle</a:t>
            </a:r>
          </a:p>
          <a:p>
            <a:pPr lvl="1"/>
            <a:r>
              <a:rPr lang="en-US" dirty="0" smtClean="0"/>
              <a:t>Grabs feet and pulls to mouth </a:t>
            </a:r>
          </a:p>
          <a:p>
            <a:pPr lvl="1"/>
            <a:r>
              <a:rPr lang="en-US" dirty="0" smtClean="0"/>
              <a:t>Adjusts body to see an object</a:t>
            </a:r>
          </a:p>
          <a:p>
            <a:pPr lvl="1"/>
            <a:r>
              <a:rPr lang="en-US" dirty="0" smtClean="0"/>
              <a:t>Turns head from side to side and then looks up or down</a:t>
            </a:r>
          </a:p>
          <a:p>
            <a:pPr lvl="1"/>
            <a:r>
              <a:rPr lang="en-US" dirty="0" smtClean="0"/>
              <a:t>Prefers more complex visual stimuli</a:t>
            </a:r>
          </a:p>
          <a:p>
            <a:pPr lvl="1"/>
            <a:r>
              <a:rPr lang="en-US" dirty="0" smtClean="0"/>
              <a:t>Says one syllable sounds like "ma", "mu", "da", and "di"</a:t>
            </a:r>
          </a:p>
          <a:p>
            <a:pPr lvl="1"/>
            <a:r>
              <a:rPr lang="en-US" dirty="0" smtClean="0"/>
              <a:t>Recognizes 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69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Seventh Month: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Sits without support, may lean forward on both hands</a:t>
            </a:r>
          </a:p>
          <a:p>
            <a:pPr lvl="1"/>
            <a:r>
              <a:rPr lang="en-US" dirty="0" smtClean="0"/>
              <a:t>Bears full weight on feet</a:t>
            </a:r>
          </a:p>
          <a:p>
            <a:pPr lvl="1"/>
            <a:r>
              <a:rPr lang="en-US" dirty="0" smtClean="0"/>
              <a:t>Bounces when held in standing position</a:t>
            </a:r>
          </a:p>
          <a:p>
            <a:pPr lvl="1"/>
            <a:r>
              <a:rPr lang="en-US" dirty="0" smtClean="0"/>
              <a:t>Bears weight on one hand when lying on stomach</a:t>
            </a:r>
          </a:p>
          <a:p>
            <a:pPr lvl="1"/>
            <a:r>
              <a:rPr lang="en-US" dirty="0" smtClean="0"/>
              <a:t>Transfers objects from one hand to another</a:t>
            </a:r>
          </a:p>
          <a:p>
            <a:pPr lvl="1"/>
            <a:r>
              <a:rPr lang="en-US" dirty="0" smtClean="0"/>
              <a:t>Bangs objects on surfaces</a:t>
            </a:r>
          </a:p>
          <a:p>
            <a:pPr lvl="1"/>
            <a:r>
              <a:rPr lang="en-US" dirty="0" smtClean="0"/>
              <a:t>Able to fixate on small objects</a:t>
            </a:r>
          </a:p>
          <a:p>
            <a:pPr lvl="1"/>
            <a:r>
              <a:rPr lang="en-US" dirty="0" smtClean="0"/>
              <a:t>Responds to name</a:t>
            </a:r>
          </a:p>
          <a:p>
            <a:pPr lvl="1"/>
            <a:r>
              <a:rPr lang="en-US" dirty="0" smtClean="0"/>
              <a:t>Awareness of depth and space begin</a:t>
            </a:r>
          </a:p>
          <a:p>
            <a:pPr lvl="1"/>
            <a:r>
              <a:rPr lang="en-US" dirty="0" smtClean="0"/>
              <a:t>Has taste preferences </a:t>
            </a:r>
          </a:p>
          <a:p>
            <a:pPr lvl="1"/>
            <a:r>
              <a:rPr lang="en-US" dirty="0" smtClean="0"/>
              <a:t>"Talks" when others are talking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Eight Month: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Sits well without support</a:t>
            </a:r>
          </a:p>
          <a:p>
            <a:pPr lvl="1"/>
            <a:r>
              <a:rPr lang="en-US" dirty="0" smtClean="0"/>
              <a:t>Bears weight on legs and may stand holding on to furniture</a:t>
            </a:r>
          </a:p>
          <a:p>
            <a:pPr lvl="1"/>
            <a:r>
              <a:rPr lang="en-US" dirty="0" smtClean="0"/>
              <a:t>Adjusts posture to reach an object</a:t>
            </a:r>
          </a:p>
          <a:p>
            <a:pPr lvl="1"/>
            <a:r>
              <a:rPr lang="en-US" dirty="0" smtClean="0"/>
              <a:t>Picks up objects using index, fourth, and fifth finger against thumb</a:t>
            </a:r>
          </a:p>
          <a:p>
            <a:pPr lvl="1"/>
            <a:r>
              <a:rPr lang="en-US" dirty="0" smtClean="0"/>
              <a:t>Able to release objects</a:t>
            </a:r>
          </a:p>
          <a:p>
            <a:pPr lvl="1"/>
            <a:r>
              <a:rPr lang="en-US" dirty="0" smtClean="0"/>
              <a:t>Pulls string to obtain object</a:t>
            </a:r>
          </a:p>
          <a:p>
            <a:pPr lvl="1"/>
            <a:r>
              <a:rPr lang="en-US" dirty="0" smtClean="0"/>
              <a:t>Reaches for toys that are out of reach</a:t>
            </a:r>
          </a:p>
          <a:p>
            <a:pPr lvl="1"/>
            <a:r>
              <a:rPr lang="en-US" dirty="0" smtClean="0"/>
              <a:t>Listens selectively to familiar words</a:t>
            </a:r>
          </a:p>
          <a:p>
            <a:pPr lvl="1"/>
            <a:r>
              <a:rPr lang="en-US" dirty="0" smtClean="0"/>
              <a:t>Begins combining syllables like "mama" and "dada" but does not attach a meaning</a:t>
            </a:r>
          </a:p>
          <a:p>
            <a:pPr lvl="1"/>
            <a:r>
              <a:rPr lang="en-US" dirty="0" smtClean="0"/>
              <a:t>Understands the word no (but does not always obey it!)</a:t>
            </a:r>
          </a:p>
          <a:p>
            <a:pPr lvl="1"/>
            <a:r>
              <a:rPr lang="en-US" dirty="0" smtClean="0"/>
              <a:t>Dislikes diaper change and being dressed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5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993</Words>
  <Application>Microsoft Office PowerPoint</Application>
  <PresentationFormat>On-screen Show (4:3)</PresentationFormat>
  <Paragraphs>154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The First Month:  </vt:lpstr>
      <vt:lpstr>The Second Month:  </vt:lpstr>
      <vt:lpstr>The Third Month:  </vt:lpstr>
      <vt:lpstr>The Fourth Month:  </vt:lpstr>
      <vt:lpstr>The Fifth Month:</vt:lpstr>
      <vt:lpstr>The Sixth Month:  </vt:lpstr>
      <vt:lpstr>The Seventh Month:  </vt:lpstr>
      <vt:lpstr>The Eight Month:  </vt:lpstr>
      <vt:lpstr>The Ninth Month:</vt:lpstr>
      <vt:lpstr>The Tenth Month:  </vt:lpstr>
      <vt:lpstr>The Eleventh Month:  </vt:lpstr>
      <vt:lpstr>The Twelfth Month:  </vt:lpstr>
    </vt:vector>
  </TitlesOfParts>
  <Company>BCSD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BCS</dc:creator>
  <cp:lastModifiedBy>BCS</cp:lastModifiedBy>
  <cp:revision>1</cp:revision>
  <dcterms:created xsi:type="dcterms:W3CDTF">2011-04-11T19:27:44Z</dcterms:created>
  <dcterms:modified xsi:type="dcterms:W3CDTF">2011-04-11T19:30:17Z</dcterms:modified>
</cp:coreProperties>
</file>